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  <p:sldMasterId id="2147483670" r:id="rId5"/>
  </p:sldMasterIdLst>
  <p:notesMasterIdLst>
    <p:notesMasterId r:id="rId13"/>
  </p:notesMasterIdLst>
  <p:sldIdLst>
    <p:sldId id="462" r:id="rId6"/>
    <p:sldId id="401" r:id="rId7"/>
    <p:sldId id="402" r:id="rId8"/>
    <p:sldId id="403" r:id="rId9"/>
    <p:sldId id="404" r:id="rId10"/>
    <p:sldId id="400" r:id="rId11"/>
    <p:sldId id="406" r:id="rId12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 to Threat Modelling" id="{FD806414-5AED-4BA5-A6D4-E71E5FE28E3D}">
          <p14:sldIdLst/>
        </p14:section>
        <p14:section name="Threat Discovery" id="{1021B977-5323-4362-AAC0-A3A005E8837A}">
          <p14:sldIdLst>
            <p14:sldId id="462"/>
            <p14:sldId id="401"/>
            <p14:sldId id="402"/>
            <p14:sldId id="403"/>
            <p14:sldId id="404"/>
            <p14:sldId id="400"/>
            <p14:sldId id="40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7227" autoAdjust="0"/>
    <p:restoredTop sz="65172" autoAdjust="0"/>
  </p:normalViewPr>
  <p:slideViewPr>
    <p:cSldViewPr snapToGrid="0" snapToObjects="1">
      <p:cViewPr varScale="1">
        <p:scale>
          <a:sx n="95" d="100"/>
          <a:sy n="95" d="100"/>
        </p:scale>
        <p:origin x="76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50" d="100"/>
        <a:sy n="150" d="100"/>
      </p:scale>
      <p:origin x="0" y="540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viewProps" Target="viewProps.xml"/><Relationship Id="rId10" Type="http://schemas.openxmlformats.org/officeDocument/2006/relationships/slide" Target="slides/slide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emf"/></Relationships>
</file>

<file path=ppt/media/image1.png>
</file>

<file path=ppt/media/image3.jpg>
</file>

<file path=ppt/media/image4.png>
</file>

<file path=ppt/media/image5.jp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A3E86D-DCDA-B74F-A4CC-5D9078411BDE}" type="datetimeFigureOut">
              <a:rPr lang="en-US" smtClean="0"/>
              <a:t>3/15/2015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D7E798-17D3-5E45-9064-E66D1528C0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82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1728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This</a:t>
            </a:r>
            <a:r>
              <a:rPr lang="en-GB" baseline="0" dirty="0" smtClean="0"/>
              <a:t> shows an example of an Attack Tree.  Be aware that students’ trees may be completely different.  This is to show the students a sample Attack Tree for their reference.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8923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The full trust boundary is in green.  The partial trust boundary is in red. The Reporting</a:t>
            </a:r>
            <a:r>
              <a:rPr lang="en-GB" baseline="0" dirty="0" smtClean="0"/>
              <a:t> team is not under the full control of the owners of the </a:t>
            </a:r>
            <a:r>
              <a:rPr lang="en-GB" baseline="0" dirty="0" err="1" smtClean="0"/>
              <a:t>ARchitecture</a:t>
            </a:r>
            <a:r>
              <a:rPr lang="en-GB" baseline="0" dirty="0" smtClean="0"/>
              <a:t>, hence the partial trust. This effectively means that extra controls have to exist on the Reporting team, such as extra authorization.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31973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75297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16538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Estimated </a:t>
            </a:r>
            <a:r>
              <a:rPr lang="en-GB" baseline="0" dirty="0" smtClean="0"/>
              <a:t>time = 25 minutes</a:t>
            </a:r>
            <a:endParaRPr lang="en-GB" dirty="0" smtClean="0"/>
          </a:p>
          <a:p>
            <a:endParaRPr lang="en-GB" dirty="0" smtClean="0"/>
          </a:p>
          <a:p>
            <a:r>
              <a:rPr lang="en-GB" dirty="0" smtClean="0"/>
              <a:t>The</a:t>
            </a:r>
            <a:r>
              <a:rPr lang="en-GB" baseline="0" dirty="0" smtClean="0"/>
              <a:t> Presenter should be ready to provide some examples of mitigations.  Some can be found in the </a:t>
            </a:r>
            <a:r>
              <a:rPr lang="en-GB" i="1" baseline="0" dirty="0" err="1" smtClean="0"/>
              <a:t>Presenter.Exercise</a:t>
            </a:r>
            <a:r>
              <a:rPr lang="en-GB" i="1" baseline="0" dirty="0" smtClean="0"/>
              <a:t> Notes </a:t>
            </a:r>
            <a:r>
              <a:rPr lang="en-GB" baseline="0" dirty="0" smtClean="0"/>
              <a:t>document.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621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Show this slide</a:t>
            </a:r>
            <a:r>
              <a:rPr lang="en-GB" baseline="0" dirty="0" smtClean="0"/>
              <a:t> during the review.  This is also in the </a:t>
            </a:r>
            <a:r>
              <a:rPr lang="en-GB" i="1" baseline="0" dirty="0" err="1" smtClean="0"/>
              <a:t>Pupil.Exercise</a:t>
            </a:r>
            <a:r>
              <a:rPr lang="en-GB" i="1" baseline="0" dirty="0" smtClean="0"/>
              <a:t> Notes </a:t>
            </a:r>
            <a:r>
              <a:rPr lang="en-GB" baseline="0" dirty="0" smtClean="0"/>
              <a:t>document.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6D7E798-17D3-5E45-9064-E66D1528C05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0558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90550"/>
            <a:ext cx="5181600" cy="914400"/>
          </a:xfrm>
        </p:spPr>
        <p:txBody>
          <a:bodyPr anchor="t">
            <a:noAutofit/>
          </a:bodyPr>
          <a:lstStyle>
            <a:lvl1pPr algn="l">
              <a:defRPr sz="2800">
                <a:solidFill>
                  <a:schemeClr val="accent6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266950"/>
            <a:ext cx="5105400" cy="304800"/>
          </a:xfrm>
        </p:spPr>
        <p:txBody>
          <a:bodyPr lIns="0" tIns="0" rIns="0" bIns="0"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/>
          </p:nvPr>
        </p:nvSpPr>
        <p:spPr>
          <a:xfrm>
            <a:off x="457200" y="2571750"/>
            <a:ext cx="5105400" cy="304800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926742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2234" cy="83820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4950"/>
            <a:ext cx="6583680" cy="2895600"/>
          </a:xfrm>
        </p:spPr>
        <p:txBody>
          <a:bodyPr>
            <a:noAutofit/>
          </a:bodyPr>
          <a:lstStyle>
            <a:lvl1pPr>
              <a:buClr>
                <a:schemeClr val="accent2"/>
              </a:buCl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1413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2234" cy="857250"/>
          </a:xfrm>
        </p:spPr>
        <p:txBody>
          <a:bodyPr anchor="t">
            <a:noAutofit/>
          </a:bodyPr>
          <a:lstStyle>
            <a:lvl1pPr algn="l"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1504950"/>
            <a:ext cx="2971800" cy="18343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>
          <a:xfrm>
            <a:off x="3733800" y="1504950"/>
            <a:ext cx="2971800" cy="183434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23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4200" cy="85725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28248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80349"/>
            <a:ext cx="6934200" cy="85725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504952"/>
            <a:ext cx="6400800" cy="307777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252697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g 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457202"/>
            <a:ext cx="6400800" cy="307777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457200" y="4114800"/>
            <a:ext cx="5867400" cy="59055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94710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054234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381000" y="4857753"/>
            <a:ext cx="2667000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dirty="0" smtClean="0">
                <a:solidFill>
                  <a:schemeClr val="accent6"/>
                </a:solidFill>
                <a:latin typeface="+mn-lt"/>
              </a:rPr>
              <a:t>IOActive, Inc. Copyright </a:t>
            </a:r>
            <a:r>
              <a:rPr lang="ar-YE" sz="700" dirty="0" smtClean="0">
                <a:solidFill>
                  <a:schemeClr val="accent6"/>
                </a:solidFill>
                <a:latin typeface="+mn-lt"/>
              </a:rPr>
              <a:t>©</a:t>
            </a:r>
            <a:r>
              <a:rPr lang="en-US" sz="700" dirty="0" smtClean="0">
                <a:solidFill>
                  <a:schemeClr val="accent6"/>
                </a:solidFill>
                <a:latin typeface="+mn-lt"/>
              </a:rPr>
              <a:t>2014.  All Rights Reserved</a:t>
            </a:r>
            <a:r>
              <a:rPr lang="en-US" sz="700" dirty="0" smtClean="0">
                <a:solidFill>
                  <a:schemeClr val="accent6">
                    <a:lumMod val="75000"/>
                  </a:schemeClr>
                </a:solidFill>
                <a:latin typeface="+mn-lt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19134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590550"/>
            <a:ext cx="6937150" cy="85725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504950"/>
            <a:ext cx="6583680" cy="2571750"/>
          </a:xfrm>
        </p:spPr>
        <p:txBody>
          <a:bodyPr lIns="0" tIns="0" rIns="0" bIns="0">
            <a:noAutofit/>
          </a:bodyPr>
          <a:lstStyle>
            <a:lvl1pPr>
              <a:buClr>
                <a:schemeClr val="accent2"/>
              </a:buCl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36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4200" cy="857250"/>
          </a:xfrm>
        </p:spPr>
        <p:txBody>
          <a:bodyPr anchor="t">
            <a:noAutofit/>
          </a:bodyPr>
          <a:lstStyle>
            <a:lvl1pPr algn="l"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57200" y="1504950"/>
            <a:ext cx="28194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1"/>
          </p:nvPr>
        </p:nvSpPr>
        <p:spPr>
          <a:xfrm>
            <a:off x="3657600" y="1504950"/>
            <a:ext cx="2819400" cy="2743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604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4200" cy="85725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40271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Big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4200" cy="857250"/>
          </a:xfrm>
        </p:spPr>
        <p:txBody>
          <a:bodyPr anchor="t">
            <a:noAutofit/>
          </a:bodyPr>
          <a:lstStyle>
            <a:lvl1pPr algn="l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1504950"/>
            <a:ext cx="6400800" cy="310896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0080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ig Imag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457200" y="457200"/>
            <a:ext cx="6400800" cy="3566160"/>
          </a:xfrm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1"/>
          </p:nvPr>
        </p:nvSpPr>
        <p:spPr>
          <a:xfrm>
            <a:off x="457200" y="4171950"/>
            <a:ext cx="5257800" cy="609600"/>
          </a:xfr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800"/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16636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15835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no 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12444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590551"/>
            <a:ext cx="5105400" cy="523220"/>
          </a:xfrm>
        </p:spPr>
        <p:txBody>
          <a:bodyPr anchor="t">
            <a:noAutofit/>
          </a:bodyPr>
          <a:lstStyle>
            <a:lvl1pPr algn="l">
              <a:defRPr sz="28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" y="2266950"/>
            <a:ext cx="5105400" cy="304800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6" y="2571750"/>
            <a:ext cx="5102225" cy="304800"/>
          </a:xfrm>
        </p:spPr>
        <p:txBody>
          <a:bodyPr>
            <a:noAutofit/>
          </a:bodyPr>
          <a:lstStyle>
            <a:lvl1pPr marL="0" indent="0">
              <a:buFontTx/>
              <a:buNone/>
              <a:defRPr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9091858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1">
                <a:lumMod val="43000"/>
                <a:lumOff val="5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590550"/>
            <a:ext cx="6934200" cy="83820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04951"/>
            <a:ext cx="6934200" cy="3394472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200" y="4857750"/>
            <a:ext cx="2895600" cy="1976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855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74000">
              <a:schemeClr val="accent6">
                <a:lumMod val="40000"/>
                <a:lumOff val="60000"/>
              </a:schemeClr>
            </a:gs>
            <a:gs pos="83000">
              <a:schemeClr val="accent1">
                <a:lumMod val="43000"/>
                <a:lumOff val="57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40485" y="590552"/>
            <a:ext cx="6950915" cy="430887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5234" y="1504950"/>
            <a:ext cx="6934200" cy="1526572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5FCA08-547B-4997-AE5C-121A2D472221}" type="datetimeFigureOut">
              <a:rPr lang="en-US" smtClean="0"/>
              <a:pPr/>
              <a:t>3/15/2015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0FD097-F9FD-40A7-91D7-9C0AB026A2F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482833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1" r:id="rId1"/>
    <p:sldLayoutId id="2147483672" r:id="rId2"/>
    <p:sldLayoutId id="2147483673" r:id="rId3"/>
    <p:sldLayoutId id="2147483674" r:id="rId4"/>
    <p:sldLayoutId id="2147483675" r:id="rId5"/>
    <p:sldLayoutId id="2147483676" r:id="rId6"/>
    <p:sldLayoutId id="2147483677" r:id="rId7"/>
    <p:sldLayoutId id="2147483678" r:id="rId8"/>
  </p:sldLayoutIdLst>
  <p:txStyles>
    <p:titleStyle>
      <a:lvl1pPr algn="l" defTabSz="914400" rtl="0" eaLnBrk="1" latinLnBrk="0" hangingPunct="1"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8794" y="-6724"/>
            <a:ext cx="5351930" cy="5349433"/>
          </a:xfrm>
          <a:prstGeom prst="rect">
            <a:avLst/>
          </a:prstGeom>
          <a:effectLst>
            <a:softEdge rad="635000"/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371600"/>
            <a:ext cx="8686801" cy="3771900"/>
          </a:xfrm>
        </p:spPr>
        <p:txBody>
          <a:bodyPr/>
          <a:lstStyle/>
          <a:p>
            <a:r>
              <a:rPr lang="en-US" dirty="0">
                <a:latin typeface="Verdana" charset="0"/>
              </a:rPr>
              <a:t>An undesired action or </a:t>
            </a:r>
            <a:r>
              <a:rPr lang="en-US" b="1" dirty="0">
                <a:latin typeface="Verdana" charset="0"/>
              </a:rPr>
              <a:t>outcome against an asset</a:t>
            </a:r>
          </a:p>
          <a:p>
            <a:endParaRPr lang="en-US" dirty="0" smtClean="0">
              <a:latin typeface="Verdana" charset="0"/>
            </a:endParaRPr>
          </a:p>
          <a:p>
            <a:r>
              <a:rPr lang="en-US" dirty="0" smtClean="0">
                <a:latin typeface="Verdana" charset="0"/>
              </a:rPr>
              <a:t>If </a:t>
            </a:r>
            <a:r>
              <a:rPr lang="en-US" dirty="0">
                <a:latin typeface="Verdana" charset="0"/>
              </a:rPr>
              <a:t>it </a:t>
            </a:r>
            <a:r>
              <a:rPr lang="en-US" dirty="0" smtClean="0">
                <a:latin typeface="Verdana" charset="0"/>
              </a:rPr>
              <a:t>doesn’</a:t>
            </a:r>
            <a:r>
              <a:rPr lang="en-US" altLang="ja-JP" dirty="0" smtClean="0">
                <a:latin typeface="Verdana" charset="0"/>
              </a:rPr>
              <a:t>t affect </a:t>
            </a:r>
            <a:r>
              <a:rPr lang="en-US" altLang="ja-JP" dirty="0">
                <a:latin typeface="Verdana" charset="0"/>
              </a:rPr>
              <a:t>an asset, </a:t>
            </a:r>
            <a:r>
              <a:rPr lang="en-US" altLang="ja-JP" b="1" dirty="0" smtClean="0">
                <a:latin typeface="Verdana" charset="0"/>
              </a:rPr>
              <a:t>it’s </a:t>
            </a:r>
            <a:r>
              <a:rPr lang="en-US" altLang="ja-JP" b="1" dirty="0">
                <a:latin typeface="Verdana" charset="0"/>
              </a:rPr>
              <a:t>not a threat</a:t>
            </a:r>
          </a:p>
          <a:p>
            <a:endParaRPr lang="en-US" dirty="0" smtClean="0">
              <a:latin typeface="Verdana" charset="0"/>
            </a:endParaRPr>
          </a:p>
          <a:p>
            <a:r>
              <a:rPr lang="en-US" dirty="0" smtClean="0">
                <a:latin typeface="Verdana" charset="0"/>
              </a:rPr>
              <a:t>If </a:t>
            </a:r>
            <a:r>
              <a:rPr lang="en-US" dirty="0">
                <a:latin typeface="Verdana" charset="0"/>
              </a:rPr>
              <a:t>it </a:t>
            </a:r>
            <a:r>
              <a:rPr lang="en-US" dirty="0" smtClean="0">
                <a:latin typeface="Verdana" charset="0"/>
              </a:rPr>
              <a:t>doesn’</a:t>
            </a:r>
            <a:r>
              <a:rPr lang="en-US" altLang="ja-JP" dirty="0" smtClean="0">
                <a:latin typeface="Verdana" charset="0"/>
              </a:rPr>
              <a:t>t </a:t>
            </a:r>
            <a:r>
              <a:rPr lang="en-US" altLang="ja-JP" dirty="0">
                <a:latin typeface="Verdana" charset="0"/>
              </a:rPr>
              <a:t>cost </a:t>
            </a:r>
            <a:r>
              <a:rPr lang="en-US" altLang="ja-JP" dirty="0" smtClean="0">
                <a:latin typeface="Verdana" charset="0"/>
              </a:rPr>
              <a:t>resources… </a:t>
            </a:r>
            <a:r>
              <a:rPr lang="en-US" altLang="ja-JP" b="1" dirty="0" smtClean="0">
                <a:latin typeface="Verdana" charset="0"/>
              </a:rPr>
              <a:t>it’s </a:t>
            </a:r>
            <a:r>
              <a:rPr lang="en-US" altLang="ja-JP" b="1" dirty="0">
                <a:latin typeface="Verdana" charset="0"/>
              </a:rPr>
              <a:t>probably not a threat</a:t>
            </a:r>
          </a:p>
          <a:p>
            <a:endParaRPr lang="en-US" sz="1800" dirty="0" smtClean="0">
              <a:latin typeface="Verdana" charset="0"/>
            </a:endParaRPr>
          </a:p>
          <a:p>
            <a:r>
              <a:rPr lang="en-US" sz="1800" i="1" dirty="0" smtClean="0">
                <a:latin typeface="Verdana" charset="0"/>
              </a:rPr>
              <a:t>Example threats</a:t>
            </a:r>
            <a:r>
              <a:rPr lang="en-US" sz="1800" i="1" dirty="0">
                <a:latin typeface="Verdana" charset="0"/>
              </a:rPr>
              <a:t>:</a:t>
            </a:r>
          </a:p>
          <a:p>
            <a:pPr lvl="1"/>
            <a:r>
              <a:rPr lang="en-US" sz="1600" i="1" dirty="0">
                <a:latin typeface="Verdana" charset="0"/>
              </a:rPr>
              <a:t>Loss of credit card numbers</a:t>
            </a:r>
          </a:p>
          <a:p>
            <a:pPr lvl="1"/>
            <a:r>
              <a:rPr lang="en-US" sz="1600" i="1" dirty="0">
                <a:latin typeface="Verdana" charset="0"/>
              </a:rPr>
              <a:t>Loss of network connectivity</a:t>
            </a:r>
          </a:p>
          <a:p>
            <a:pPr lvl="1"/>
            <a:r>
              <a:rPr lang="en-US" sz="1600" i="1" dirty="0">
                <a:latin typeface="Verdana" charset="0"/>
              </a:rPr>
              <a:t>Inability to log in to the system</a:t>
            </a:r>
          </a:p>
          <a:p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410" y="590550"/>
            <a:ext cx="6937150" cy="857250"/>
          </a:xfrm>
        </p:spPr>
        <p:txBody>
          <a:bodyPr/>
          <a:lstStyle/>
          <a:p>
            <a:r>
              <a:rPr lang="en-US" dirty="0"/>
              <a:t>Terminology - </a:t>
            </a:r>
            <a:r>
              <a:rPr lang="en-US" dirty="0" smtClean="0"/>
              <a:t>Threat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5563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090" y="-99961"/>
            <a:ext cx="3339940" cy="2513223"/>
          </a:xfrm>
          <a:prstGeom prst="rect">
            <a:avLst/>
          </a:prstGeom>
          <a:effectLst>
            <a:softEdge rad="10287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543414"/>
            <a:ext cx="6937150" cy="1359225"/>
          </a:xfrm>
        </p:spPr>
        <p:txBody>
          <a:bodyPr/>
          <a:lstStyle/>
          <a:p>
            <a:r>
              <a:rPr lang="en-GB" dirty="0" smtClean="0"/>
              <a:t>The Tabular System </a:t>
            </a:r>
            <a:br>
              <a:rPr lang="en-GB" dirty="0" smtClean="0"/>
            </a:br>
            <a:r>
              <a:rPr lang="en-GB" dirty="0" smtClean="0"/>
              <a:t>&amp; Attack Trees</a:t>
            </a:r>
            <a:br>
              <a:rPr lang="en-GB" dirty="0" smtClean="0"/>
            </a:br>
            <a:endParaRPr lang="en-GB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1137424" y="1048215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3321563"/>
              </p:ext>
            </p:extLst>
          </p:nvPr>
        </p:nvGraphicFramePr>
        <p:xfrm>
          <a:off x="1474306" y="1048215"/>
          <a:ext cx="5724525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14" name="Visio" r:id="rId5" imgW="6131700" imgH="4133196" progId="Visio.Drawing.11">
                  <p:embed/>
                </p:oleObj>
              </mc:Choice>
              <mc:Fallback>
                <p:oleObj name="Visio" r:id="rId5" imgW="6131700" imgH="4133196" progId="Visio.Drawing.11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474306" y="1048215"/>
                        <a:ext cx="5724525" cy="385762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76245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166344"/>
            <a:ext cx="6937150" cy="857250"/>
          </a:xfrm>
        </p:spPr>
        <p:txBody>
          <a:bodyPr/>
          <a:lstStyle/>
          <a:p>
            <a:r>
              <a:rPr lang="en-GB" dirty="0" smtClean="0"/>
              <a:t>Data Flow Diagramming</a:t>
            </a:r>
            <a:br>
              <a:rPr lang="en-GB" dirty="0" smtClean="0"/>
            </a:br>
            <a:r>
              <a:rPr lang="en-GB" dirty="0" smtClean="0">
                <a:solidFill>
                  <a:srgbClr val="FF0000"/>
                </a:solidFill>
              </a:rPr>
              <a:t>Example</a:t>
            </a:r>
            <a:endParaRPr lang="en-GB" dirty="0"/>
          </a:p>
        </p:txBody>
      </p:sp>
      <p:pic>
        <p:nvPicPr>
          <p:cNvPr id="2049" name="officeArt objec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0833" y="996038"/>
            <a:ext cx="4955149" cy="41224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1125415" y="1853288"/>
            <a:ext cx="2986619" cy="1675724"/>
          </a:xfrm>
          <a:prstGeom prst="rect">
            <a:avLst/>
          </a:prstGeom>
          <a:noFill/>
          <a:ln w="44450">
            <a:solidFill>
              <a:srgbClr val="92D05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7" name="Rectangle 6"/>
          <p:cNvSpPr/>
          <p:nvPr/>
        </p:nvSpPr>
        <p:spPr>
          <a:xfrm>
            <a:off x="4324936" y="893803"/>
            <a:ext cx="1323975" cy="838200"/>
          </a:xfrm>
          <a:prstGeom prst="rect">
            <a:avLst/>
          </a:prstGeom>
          <a:noFill/>
          <a:ln w="4445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8" name="Rectangle 5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en-GB" altLang="en-US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6"/>
          <p:cNvSpPr>
            <a:spLocks noChangeArrowheads="1"/>
          </p:cNvSpPr>
          <p:nvPr/>
        </p:nvSpPr>
        <p:spPr bwMode="auto">
          <a:xfrm>
            <a:off x="0" y="4572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GB"/>
          </a:p>
        </p:txBody>
      </p:sp>
      <p:sp>
        <p:nvSpPr>
          <p:cNvPr id="10" name="Rectangle 7"/>
          <p:cNvSpPr>
            <a:spLocks noChangeArrowheads="1"/>
          </p:cNvSpPr>
          <p:nvPr/>
        </p:nvSpPr>
        <p:spPr bwMode="auto">
          <a:xfrm>
            <a:off x="0" y="5219700"/>
            <a:ext cx="9144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Content Placeholder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8090" y="-99961"/>
            <a:ext cx="3339940" cy="2513223"/>
          </a:xfrm>
          <a:prstGeom prst="rect">
            <a:avLst/>
          </a:prstGeom>
          <a:effectLst>
            <a:softEdge rad="1028700"/>
          </a:effectLst>
        </p:spPr>
      </p:pic>
    </p:spTree>
    <p:extLst>
      <p:ext uri="{BB962C8B-B14F-4D97-AF65-F5344CB8AC3E}">
        <p14:creationId xmlns:p14="http://schemas.microsoft.com/office/powerpoint/2010/main" val="299339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-28390"/>
            <a:ext cx="1861200" cy="1237879"/>
          </a:xfrm>
          <a:effectLst>
            <a:softEdge rad="228600"/>
          </a:effec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326595"/>
            <a:ext cx="6937150" cy="857250"/>
          </a:xfrm>
        </p:spPr>
        <p:txBody>
          <a:bodyPr/>
          <a:lstStyle/>
          <a:p>
            <a:r>
              <a:rPr lang="en-GB" dirty="0" smtClean="0"/>
              <a:t>System Modelling &amp; Threat Analysis</a:t>
            </a:r>
            <a:br>
              <a:rPr lang="en-GB" dirty="0" smtClean="0"/>
            </a:br>
            <a:r>
              <a:rPr lang="en-GB" dirty="0" smtClean="0">
                <a:solidFill>
                  <a:srgbClr val="FF0000"/>
                </a:solidFill>
              </a:rPr>
              <a:t>STRIDE </a:t>
            </a:r>
            <a:r>
              <a:rPr lang="en-GB" dirty="0" smtClean="0"/>
              <a:t>Threats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0183" y="1447800"/>
            <a:ext cx="5641217" cy="3617067"/>
          </a:xfrm>
          <a:prstGeom prst="rect">
            <a:avLst/>
          </a:prstGeom>
          <a:effectLst>
            <a:outerShdw blurRad="50800" dist="2286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85306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326598"/>
            <a:ext cx="6937150" cy="857250"/>
          </a:xfrm>
        </p:spPr>
        <p:txBody>
          <a:bodyPr/>
          <a:lstStyle/>
          <a:p>
            <a:r>
              <a:rPr lang="en-GB" dirty="0" smtClean="0"/>
              <a:t>System Modelling &amp; Threat Analysis</a:t>
            </a:r>
            <a:br>
              <a:rPr lang="en-GB" dirty="0" smtClean="0"/>
            </a:br>
            <a:r>
              <a:rPr lang="en-GB" dirty="0" smtClean="0">
                <a:solidFill>
                  <a:srgbClr val="FF0000"/>
                </a:solidFill>
              </a:rPr>
              <a:t>Security Frame </a:t>
            </a:r>
            <a:r>
              <a:rPr lang="en-GB" dirty="0" smtClean="0"/>
              <a:t>Threats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2165" y="1447800"/>
            <a:ext cx="6509235" cy="3382608"/>
          </a:xfrm>
          <a:prstGeom prst="rect">
            <a:avLst/>
          </a:prstGeom>
          <a:effectLst>
            <a:outerShdw blurRad="50800" dist="228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-28390"/>
            <a:ext cx="1861200" cy="1237879"/>
          </a:xfrm>
          <a:prstGeom prst="rect">
            <a:avLst/>
          </a:prstGeo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2824774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251181"/>
            <a:ext cx="6937150" cy="857250"/>
          </a:xfrm>
        </p:spPr>
        <p:txBody>
          <a:bodyPr/>
          <a:lstStyle/>
          <a:p>
            <a:r>
              <a:rPr lang="en-GB" dirty="0" smtClean="0"/>
              <a:t>Mitigation Analysis &amp; Verification</a:t>
            </a:r>
            <a:br>
              <a:rPr lang="en-GB" dirty="0" smtClean="0"/>
            </a:br>
            <a:r>
              <a:rPr lang="en-GB" dirty="0">
                <a:solidFill>
                  <a:srgbClr val="FF0000"/>
                </a:solidFill>
              </a:rPr>
              <a:t>Lab Exercise </a:t>
            </a:r>
            <a:r>
              <a:rPr lang="en-GB" dirty="0" smtClean="0"/>
              <a:t>– Apply Mitigations!</a:t>
            </a:r>
            <a:endParaRPr lang="en-GB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3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-28390"/>
            <a:ext cx="1861200" cy="1237879"/>
          </a:xfrm>
          <a:prstGeom prst="rect">
            <a:avLst/>
          </a:prstGeom>
          <a:effectLst>
            <a:softEdge rad="228600"/>
          </a:effec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457200" y="1545040"/>
            <a:ext cx="7913077" cy="322390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/>
              <a:t>20 minutes - Each group associates mitigations to the Threats</a:t>
            </a:r>
          </a:p>
          <a:p>
            <a:pPr lvl="1"/>
            <a:r>
              <a:rPr lang="en-GB" dirty="0" smtClean="0"/>
              <a:t>Use the DFD that was created in the previous exercise</a:t>
            </a:r>
            <a:endParaRPr lang="en-GB" i="1" dirty="0" smtClean="0"/>
          </a:p>
          <a:p>
            <a:pPr lvl="1"/>
            <a:r>
              <a:rPr lang="en-GB" dirty="0" smtClean="0"/>
              <a:t>Apply a mitigation to each STRIDE or Security Frame element that is annotated to a DFD element</a:t>
            </a:r>
          </a:p>
          <a:p>
            <a:pPr lvl="1"/>
            <a:r>
              <a:rPr lang="en-GB" dirty="0" err="1" smtClean="0"/>
              <a:t>eg</a:t>
            </a:r>
            <a:r>
              <a:rPr lang="en-GB" dirty="0" smtClean="0"/>
              <a:t>. An annotated dataflow </a:t>
            </a:r>
            <a:r>
              <a:rPr lang="en-GB" dirty="0"/>
              <a:t>(</a:t>
            </a:r>
            <a:r>
              <a:rPr lang="en-GB" dirty="0" smtClean="0"/>
              <a:t>TAMPERING or Data Validation) gets a </a:t>
            </a:r>
            <a:r>
              <a:rPr lang="en-GB" i="1" dirty="0" smtClean="0"/>
              <a:t>Validation</a:t>
            </a:r>
            <a:r>
              <a:rPr lang="en-GB" dirty="0" smtClean="0"/>
              <a:t> mitigation</a:t>
            </a:r>
          </a:p>
          <a:p>
            <a:pPr lvl="1"/>
            <a:endParaRPr lang="en-GB" dirty="0" smtClean="0"/>
          </a:p>
          <a:p>
            <a:r>
              <a:rPr lang="en-GB" dirty="0" smtClean="0"/>
              <a:t>5 minutes – Review</a:t>
            </a:r>
          </a:p>
          <a:p>
            <a:pPr lvl="1"/>
            <a:r>
              <a:rPr lang="en-GB" dirty="0" smtClean="0"/>
              <a:t>Presenter will show a solution on the next slide. Use this time for discussion about the solution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44490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4250" y="317167"/>
            <a:ext cx="6937150" cy="857250"/>
          </a:xfrm>
        </p:spPr>
        <p:txBody>
          <a:bodyPr/>
          <a:lstStyle/>
          <a:p>
            <a:r>
              <a:rPr lang="en-GB" dirty="0" smtClean="0"/>
              <a:t>Mitigation Analysis &amp; Verification</a:t>
            </a:r>
            <a:br>
              <a:rPr lang="en-GB" dirty="0" smtClean="0"/>
            </a:br>
            <a:r>
              <a:rPr lang="en-GB" dirty="0" smtClean="0">
                <a:solidFill>
                  <a:srgbClr val="FF0000"/>
                </a:solidFill>
              </a:rPr>
              <a:t>Lab </a:t>
            </a:r>
            <a:r>
              <a:rPr lang="en-GB" dirty="0" smtClean="0"/>
              <a:t>– Example Mitigations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4250" y="1609835"/>
            <a:ext cx="7470881" cy="2948097"/>
          </a:xfrm>
          <a:prstGeom prst="rect">
            <a:avLst/>
          </a:prstGeom>
          <a:effectLst>
            <a:outerShdw blurRad="50800" dist="2286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" name="Content Placeholder 3"/>
          <p:cNvPicPr>
            <a:picLocks noChangeAspect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1400" y="-28390"/>
            <a:ext cx="1861200" cy="1237879"/>
          </a:xfrm>
          <a:prstGeom prst="rect">
            <a:avLst/>
          </a:prstGeom>
          <a:effectLst>
            <a:softEdge rad="228600"/>
          </a:effectLst>
        </p:spPr>
      </p:pic>
    </p:spTree>
    <p:extLst>
      <p:ext uri="{BB962C8B-B14F-4D97-AF65-F5344CB8AC3E}">
        <p14:creationId xmlns:p14="http://schemas.microsoft.com/office/powerpoint/2010/main" val="4220344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IOA">
      <a:dk1>
        <a:sysClr val="windowText" lastClr="000000"/>
      </a:dk1>
      <a:lt1>
        <a:sysClr val="window" lastClr="FFFFFF"/>
      </a:lt1>
      <a:dk2>
        <a:srgbClr val="838383"/>
      </a:dk2>
      <a:lt2>
        <a:srgbClr val="EEECE1"/>
      </a:lt2>
      <a:accent1>
        <a:srgbClr val="556E70"/>
      </a:accent1>
      <a:accent2>
        <a:srgbClr val="CF0A2C"/>
      </a:accent2>
      <a:accent3>
        <a:srgbClr val="9DC74C"/>
      </a:accent3>
      <a:accent4>
        <a:srgbClr val="2FCDFE"/>
      </a:accent4>
      <a:accent5>
        <a:srgbClr val="184770"/>
      </a:accent5>
      <a:accent6>
        <a:srgbClr val="838383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Office Theme">
  <a:themeElements>
    <a:clrScheme name="IOA">
      <a:dk1>
        <a:sysClr val="windowText" lastClr="000000"/>
      </a:dk1>
      <a:lt1>
        <a:sysClr val="window" lastClr="FFFFFF"/>
      </a:lt1>
      <a:dk2>
        <a:srgbClr val="838383"/>
      </a:dk2>
      <a:lt2>
        <a:srgbClr val="EEECE1"/>
      </a:lt2>
      <a:accent1>
        <a:srgbClr val="556E70"/>
      </a:accent1>
      <a:accent2>
        <a:srgbClr val="CF0A2C"/>
      </a:accent2>
      <a:accent3>
        <a:srgbClr val="9DC74C"/>
      </a:accent3>
      <a:accent4>
        <a:srgbClr val="2FCDFE"/>
      </a:accent4>
      <a:accent5>
        <a:srgbClr val="184770"/>
      </a:accent5>
      <a:accent6>
        <a:srgbClr val="838383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E19FC3568BDE74A8C14847FDE7E00B9" ma:contentTypeVersion="1" ma:contentTypeDescription="Create a new document." ma:contentTypeScope="" ma:versionID="20fe707a1a6c0c340a9e9ed3424431c5">
  <xsd:schema xmlns:xsd="http://www.w3.org/2001/XMLSchema" xmlns:xs="http://www.w3.org/2001/XMLSchema" xmlns:p="http://schemas.microsoft.com/office/2006/metadata/properties" xmlns:ns3="5d52a6f3-13a4-40cc-89ad-65ddec93b355" targetNamespace="http://schemas.microsoft.com/office/2006/metadata/properties" ma:root="true" ma:fieldsID="a3f95d2b2b8834e91e712a737790fcc2" ns3:_="">
    <xsd:import namespace="5d52a6f3-13a4-40cc-89ad-65ddec93b355"/>
    <xsd:element name="properties">
      <xsd:complexType>
        <xsd:sequence>
          <xsd:element name="documentManagement">
            <xsd:complexType>
              <xsd:all>
                <xsd:element ref="ns3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d52a6f3-13a4-40cc-89ad-65ddec93b355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A9CB962-E2C7-4EE3-BCB2-2EFD79A32DC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d52a6f3-13a4-40cc-89ad-65ddec93b35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40C64BD-56E8-4826-A718-DB5AF6ECB9BF}">
  <ds:schemaRefs>
    <ds:schemaRef ds:uri="http://purl.org/dc/terms/"/>
    <ds:schemaRef ds:uri="http://schemas.microsoft.com/office/2006/documentManagement/typ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5d52a6f3-13a4-40cc-89ad-65ddec93b355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A2EC8A3-7BF3-49FB-AB5A-E4F33D2F270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Default Theme.thmx</Template>
  <TotalTime>9128</TotalTime>
  <Words>290</Words>
  <Application>Microsoft Office PowerPoint</Application>
  <PresentationFormat>On-screen Show (16:9)</PresentationFormat>
  <Paragraphs>38</Paragraphs>
  <Slides>7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ＭＳ Ｐゴシック</vt:lpstr>
      <vt:lpstr>Arial</vt:lpstr>
      <vt:lpstr>Calibri</vt:lpstr>
      <vt:lpstr>Verdana</vt:lpstr>
      <vt:lpstr>Default Theme</vt:lpstr>
      <vt:lpstr>1_Office Theme</vt:lpstr>
      <vt:lpstr>Visio</vt:lpstr>
      <vt:lpstr>Terminology - Threat</vt:lpstr>
      <vt:lpstr>The Tabular System  &amp; Attack Trees </vt:lpstr>
      <vt:lpstr>Data Flow Diagramming Example</vt:lpstr>
      <vt:lpstr>System Modelling &amp; Threat Analysis STRIDE Threats</vt:lpstr>
      <vt:lpstr>System Modelling &amp; Threat Analysis Security Frame Threats</vt:lpstr>
      <vt:lpstr>Mitigation Analysis &amp; Verification Lab Exercise – Apply Mitigations!</vt:lpstr>
      <vt:lpstr>Mitigation Analysis &amp; Verification Lab – Example Mitigations</vt:lpstr>
    </vt:vector>
  </TitlesOfParts>
  <Company>Artis-Secure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Threat Modeling</dc:title>
  <dc:creator>G. Hill</dc:creator>
  <cp:lastModifiedBy>Heffe</cp:lastModifiedBy>
  <cp:revision>267</cp:revision>
  <dcterms:created xsi:type="dcterms:W3CDTF">2014-11-26T12:42:26Z</dcterms:created>
  <dcterms:modified xsi:type="dcterms:W3CDTF">2015-03-15T19:58:03Z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0x0101003E19FC3568BDE74A8C14847FDE7E00B9</vt:lpwstr>
  </property>
</Properties>
</file>